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sldIdLst>
    <p:sldId id="256" r:id="rId2"/>
    <p:sldId id="324" r:id="rId3"/>
    <p:sldId id="338" r:id="rId4"/>
    <p:sldId id="339" r:id="rId5"/>
    <p:sldId id="340" r:id="rId6"/>
    <p:sldId id="341" r:id="rId7"/>
    <p:sldId id="328" r:id="rId8"/>
    <p:sldId id="342" r:id="rId9"/>
    <p:sldId id="343" r:id="rId10"/>
    <p:sldId id="344" r:id="rId11"/>
    <p:sldId id="345" r:id="rId12"/>
    <p:sldId id="33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22" autoAdjust="0"/>
  </p:normalViewPr>
  <p:slideViewPr>
    <p:cSldViewPr>
      <p:cViewPr>
        <p:scale>
          <a:sx n="59" d="100"/>
          <a:sy n="59" d="100"/>
        </p:scale>
        <p:origin x="-2376" y="-11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08823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2100" y="2348880"/>
            <a:ext cx="55279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Особенности преподавания технологии в 2023-2024 уч. г.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2387" y="5589240"/>
            <a:ext cx="774827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/>
              <a:t>Степанчук</a:t>
            </a:r>
            <a:r>
              <a:rPr lang="ru-RU" dirty="0" smtClean="0"/>
              <a:t> Николай Александрович, </a:t>
            </a:r>
          </a:p>
          <a:p>
            <a:pPr algn="ctr"/>
            <a:r>
              <a:rPr lang="ru-RU" sz="1600" dirty="0" smtClean="0"/>
              <a:t>руководитель сектора «Естественнонаучное образование и технология»  </a:t>
            </a:r>
          </a:p>
          <a:p>
            <a:pPr algn="ctr"/>
            <a:r>
              <a:rPr lang="ru-RU" sz="1600" dirty="0"/>
              <a:t>к</a:t>
            </a:r>
            <a:r>
              <a:rPr lang="ru-RU" sz="1600" dirty="0" smtClean="0"/>
              <a:t>аф. Естественнонаучного образования, информатики и технологии ГАУ ДПО «ВГАПО»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771800" y="653198"/>
            <a:ext cx="5930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ГАУ ДПО «ВОЛГОГРАДСКАЯ ГОСУДАРСТВЕННАЯ </a:t>
            </a:r>
          </a:p>
          <a:p>
            <a:r>
              <a:rPr lang="ru-RU" dirty="0" smtClean="0"/>
              <a:t>АКАДЕМИЯ ПОСЛЕДИПЛОМНОГО ОБРАЗОВАНИЯ»</a:t>
            </a:r>
            <a:endParaRPr lang="ru-RU" dirty="0"/>
          </a:p>
        </p:txBody>
      </p:sp>
      <p:pic>
        <p:nvPicPr>
          <p:cNvPr id="2" name="Picture 2" descr="https://kazanfirst.ru/storage/post/August2017/19RwSKhR9ogSjWgwrnfQ-watermar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708920"/>
            <a:ext cx="323756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23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Количество часов ИЗО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5 классе – 34 часа (1 час в неделю</a:t>
            </a:r>
            <a:r>
              <a:rPr lang="ru-RU" dirty="0" smtClean="0"/>
              <a:t>),                                    </a:t>
            </a:r>
            <a:r>
              <a:rPr lang="ru-RU" dirty="0"/>
              <a:t>в 6 классе – 34 часа (1 час в неделю), </a:t>
            </a:r>
            <a:r>
              <a:rPr lang="ru-RU" dirty="0" smtClean="0"/>
              <a:t>                                        в </a:t>
            </a:r>
            <a:r>
              <a:rPr lang="ru-RU" dirty="0"/>
              <a:t>7 классе – 34 часа (1 час в </a:t>
            </a:r>
            <a:r>
              <a:rPr lang="ru-RU" dirty="0" smtClean="0"/>
              <a:t>неделю)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207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Модули предмета ИЗО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Инвариантныемодули</a:t>
            </a:r>
            <a:r>
              <a:rPr lang="ru-RU" b="1" dirty="0" smtClean="0">
                <a:solidFill>
                  <a:srgbClr val="FF0000"/>
                </a:solidFill>
              </a:rPr>
              <a:t>:                                                      </a:t>
            </a:r>
            <a:r>
              <a:rPr lang="ru-RU" dirty="0" smtClean="0"/>
              <a:t>Модуль </a:t>
            </a:r>
            <a:r>
              <a:rPr lang="ru-RU" dirty="0"/>
              <a:t>№ 1 «Декоративно-прикладное и народное искусство» (5 класс) </a:t>
            </a:r>
            <a:r>
              <a:rPr lang="ru-RU" dirty="0" smtClean="0"/>
              <a:t>                                           Модуль </a:t>
            </a:r>
            <a:r>
              <a:rPr lang="ru-RU" dirty="0"/>
              <a:t>№ 2 «Живопись, графика, скульптура» (6 класс) </a:t>
            </a:r>
            <a:r>
              <a:rPr lang="ru-RU" dirty="0" smtClean="0"/>
              <a:t>                                                                                     Модуль </a:t>
            </a:r>
            <a:r>
              <a:rPr lang="ru-RU" dirty="0"/>
              <a:t>№ 3 «Архитектура и дизайн» (7 класс) Модуль № 4 «Изображение в синтетических, экранных видах искусства и художественная фотография» (</a:t>
            </a:r>
            <a:r>
              <a:rPr lang="ru-RU" dirty="0">
                <a:solidFill>
                  <a:srgbClr val="FF0000"/>
                </a:solidFill>
              </a:rPr>
              <a:t>вариативный</a:t>
            </a:r>
            <a:r>
              <a:rPr lang="ru-RU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87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5091" y="476672"/>
            <a:ext cx="73000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делать с программами?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 Создать программу в конструкторе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ступень образования с 5 по 9 класс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0598" y="1844824"/>
            <a:ext cx="49569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этой программе будут учиться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5-6-классники до  2028/2027 г.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86" t="20747" r="32327" b="56015"/>
          <a:stretch/>
        </p:blipFill>
        <p:spPr bwMode="auto">
          <a:xfrm>
            <a:off x="3043116" y="3045153"/>
            <a:ext cx="6087507" cy="239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1307" y="2750499"/>
            <a:ext cx="3044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edsoo.ru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1689" y="5297932"/>
            <a:ext cx="8603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Внести изменения в программы для 7-9 классов, которые утвердить приказом  по ОО в части «Планируемые образовательные результаты» в соответствии с ФОП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6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25131" y="214289"/>
            <a:ext cx="7779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Структура учебного предмета «Технология»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на уровне основного общего образования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2702" y="1700808"/>
            <a:ext cx="8892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 класс –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 класс –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 класс –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 класс –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1 ч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 класс –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2638" y="362163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 счет </a:t>
            </a:r>
            <a:r>
              <a:rPr lang="ru-RU" b="1" dirty="0" err="1" smtClean="0"/>
              <a:t>внеурочки</a:t>
            </a:r>
            <a:r>
              <a:rPr lang="ru-RU" b="1" dirty="0" smtClean="0"/>
              <a:t> или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</a:t>
            </a:r>
            <a:r>
              <a:rPr lang="ru-RU" b="1" dirty="0" smtClean="0"/>
              <a:t> компонента РЕКОМЕНДУЕТСЯ + 1 час 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87825" y="213285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классах модульный принцип 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программы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5013176"/>
            <a:ext cx="80648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Модули могут быть реализованы в разных комбинациях и последовательности, разного объема, что определяет образовательная организация!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16632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Инвариантный модуль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«Производство и   технологии»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  общим   по отношению к другим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модулям.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во всех классах. Посвящен раскрытию особенностей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техносферы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051" y="1708397"/>
            <a:ext cx="84249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Инвариантный модуль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«Технологии обработки материалов и пищевых продуктов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 является общим по отношению к другим модулям. Рекомендован к реализации в 5-7 классах. Во многом реализуется за счет проектной деятельности.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051" y="3697893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Инвариантный модуль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«Компьютерная графика. Черчение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в 5-9 классах, переходя от чертежного инструмента к графическим редакторам.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модуля «Компьютерная графика. Черчение» может быть представлено, в том числе, и отдельными темами или блоками в других модулях. Ориентиром в данном случае будут планируемые предметные результаты за год обучения.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5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332656"/>
            <a:ext cx="87849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Робототехника».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модуле наиболее полно реализуется идея конвергенции материальных и информационных технологий. Значимость данного модуля заключается в том, что при его освоении формируются навыки работы с когнитивной составляющей (действиями, операциями и этапами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Реализуется с 5 по 9 классы. Во многом может быть реализован в форме проектной деятельности.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690" y="3379644"/>
            <a:ext cx="87827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«3D-моделирование,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прототипирование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макетирование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Рекомендован в 7-9 классах.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играет важную роль в формировании знаний и умений, необходимых для проектирования и усовершенствования продуктов (предметов), освоения и создания технологий.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70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5" y="332656"/>
            <a:ext cx="84969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Вариативный модуль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«Автоматизированные системы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 для реализации в 7-9 классах.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сделан на изучение принципов управления автоматизированными системами и их практической реализации на примере простых технических систем.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640980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Вариативный модуль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«Животноводство» и «Растениеводство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может быть реализован с 5 по 9 классы  в зависимости от особенностей образовательной организации, условий,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и т.д.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Освещаются современные аспекты биотехнологии, биоинженерии, современные достижения сельского хозяйства. В условиях сельской местности может быть реализован в форме проектной деятельности.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77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r>
              <a:rPr lang="ru-RU" dirty="0" smtClean="0"/>
              <a:t>Пример планирования в 5 классе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628800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«Производство и технологии» -  8 ч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«Компьютерная графика. Черчение» - 8 ч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«Технологии обработки материалов и пищевых ресурсов» - 32 ч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«Робототехника» - 20 ч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5157192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ГЛАВНОЕ!!!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результат должен соответствовать тому, что определено за соответствующий год!  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48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3928" y="135486"/>
            <a:ext cx="15392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УМК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8" t="46930" r="41752" b="12939"/>
          <a:stretch/>
        </p:blipFill>
        <p:spPr bwMode="auto">
          <a:xfrm>
            <a:off x="843156" y="1052736"/>
            <a:ext cx="7700748" cy="3343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9631" y="5019037"/>
            <a:ext cx="8252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 классы (7-9), которые шли по иным УМК продолжают обучение по этим УМК С учетом действия тех или иных учебников (приложение 2 приказа об утверждении ФПУ)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Количество часов музыки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/>
              <a:t>5 классе – 34 часа (1 час в неделю</a:t>
            </a:r>
            <a:r>
              <a:rPr lang="ru-RU" dirty="0" smtClean="0"/>
              <a:t>)                                       в </a:t>
            </a:r>
            <a:r>
              <a:rPr lang="ru-RU" dirty="0"/>
              <a:t>6 классе – 34 часа (1 час в </a:t>
            </a:r>
            <a:r>
              <a:rPr lang="ru-RU" dirty="0" smtClean="0"/>
              <a:t>неделю)                                      </a:t>
            </a:r>
            <a:r>
              <a:rPr lang="ru-RU" dirty="0"/>
              <a:t>в 7 классе – 34 часа (1 час в неделю</a:t>
            </a:r>
            <a:r>
              <a:rPr lang="ru-RU" dirty="0" smtClean="0"/>
              <a:t>)                                     в </a:t>
            </a:r>
            <a:r>
              <a:rPr lang="ru-RU" dirty="0"/>
              <a:t>8 классе – 34 часа (1 час в </a:t>
            </a:r>
            <a:r>
              <a:rPr lang="ru-RU" dirty="0" smtClean="0"/>
              <a:t>неделю)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61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Модули предмета музыка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И</a:t>
            </a:r>
            <a:r>
              <a:rPr lang="ru-RU" sz="2400" b="1" dirty="0" smtClean="0">
                <a:solidFill>
                  <a:srgbClr val="FF0000"/>
                </a:solidFill>
              </a:rPr>
              <a:t>нвариантные </a:t>
            </a:r>
            <a:r>
              <a:rPr lang="ru-RU" sz="2400" b="1" dirty="0">
                <a:solidFill>
                  <a:srgbClr val="FF0000"/>
                </a:solidFill>
              </a:rPr>
              <a:t>модули</a:t>
            </a:r>
            <a:r>
              <a:rPr lang="ru-RU" sz="2400" dirty="0"/>
              <a:t>: </a:t>
            </a:r>
            <a:r>
              <a:rPr lang="ru-RU" sz="2400" dirty="0" smtClean="0"/>
              <a:t>                                                                   модуль </a:t>
            </a:r>
            <a:r>
              <a:rPr lang="ru-RU" sz="2400" dirty="0"/>
              <a:t>№ 1 «Музыка моего края</a:t>
            </a:r>
            <a:r>
              <a:rPr lang="ru-RU" sz="2400" dirty="0" smtClean="0"/>
              <a:t>»;                                                         </a:t>
            </a:r>
            <a:r>
              <a:rPr lang="ru-RU" sz="2400" dirty="0"/>
              <a:t>модуль № 2 «Народное музыкальное творчество России»; модуль № 3 «Русская классическая музыка</a:t>
            </a:r>
            <a:r>
              <a:rPr lang="ru-RU" sz="2400" dirty="0" smtClean="0"/>
              <a:t>»;                                                            </a:t>
            </a:r>
            <a:r>
              <a:rPr lang="ru-RU" sz="2400" dirty="0"/>
              <a:t>модуль № 4 «Жанры музыкального искусства</a:t>
            </a:r>
            <a:r>
              <a:rPr lang="ru-RU" sz="2400" dirty="0" smtClean="0"/>
              <a:t>»                                                                         </a:t>
            </a:r>
            <a:r>
              <a:rPr lang="ru-RU" sz="2400" b="1" dirty="0">
                <a:solidFill>
                  <a:srgbClr val="FF0000"/>
                </a:solidFill>
              </a:rPr>
              <a:t>В</a:t>
            </a:r>
            <a:r>
              <a:rPr lang="ru-RU" sz="2400" b="1" dirty="0" smtClean="0">
                <a:solidFill>
                  <a:srgbClr val="FF0000"/>
                </a:solidFill>
              </a:rPr>
              <a:t>ариативные </a:t>
            </a:r>
            <a:r>
              <a:rPr lang="ru-RU" sz="2400" b="1" dirty="0">
                <a:solidFill>
                  <a:srgbClr val="FF0000"/>
                </a:solidFill>
              </a:rPr>
              <a:t>модули</a:t>
            </a:r>
            <a:r>
              <a:rPr lang="ru-RU" sz="2400" dirty="0"/>
              <a:t>: </a:t>
            </a:r>
            <a:r>
              <a:rPr lang="ru-RU" sz="2400" dirty="0" smtClean="0"/>
              <a:t>                                                                          модуль </a:t>
            </a:r>
            <a:r>
              <a:rPr lang="ru-RU" sz="2400" dirty="0"/>
              <a:t>№ 5 «Музыка народов мира</a:t>
            </a:r>
            <a:r>
              <a:rPr lang="ru-RU" sz="2400" dirty="0" smtClean="0"/>
              <a:t>»;                                                                                        </a:t>
            </a:r>
            <a:r>
              <a:rPr lang="ru-RU" sz="2400" dirty="0"/>
              <a:t>модуль № 6 «Европейская классическая музыка»; </a:t>
            </a:r>
            <a:r>
              <a:rPr lang="ru-RU" sz="2400" dirty="0" smtClean="0"/>
              <a:t>                                        модуль </a:t>
            </a:r>
            <a:r>
              <a:rPr lang="ru-RU" sz="2400" dirty="0"/>
              <a:t>№ 7 «Духовная музыка</a:t>
            </a:r>
            <a:r>
              <a:rPr lang="ru-RU" sz="2400" dirty="0" smtClean="0"/>
              <a:t>»;                                                                                </a:t>
            </a:r>
            <a:r>
              <a:rPr lang="ru-RU" sz="2400" dirty="0"/>
              <a:t>модуль № 8 «Современная музыка: основные жанры и направления</a:t>
            </a:r>
            <a:r>
              <a:rPr lang="ru-RU" sz="2400" dirty="0" smtClean="0"/>
              <a:t>»;                                                                                                           </a:t>
            </a:r>
            <a:r>
              <a:rPr lang="ru-RU" sz="2400" dirty="0"/>
              <a:t>модуль № 9 «Связь музыки с другими видами искусства»;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48127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</TotalTime>
  <Words>800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планирования в 5 классе</vt:lpstr>
      <vt:lpstr>Презентация PowerPoint</vt:lpstr>
      <vt:lpstr>Количество часов музыки</vt:lpstr>
      <vt:lpstr>Модули предмета музыка</vt:lpstr>
      <vt:lpstr>Количество часов ИЗО</vt:lpstr>
      <vt:lpstr>Модули предмета ИЗО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слушатели</dc:creator>
  <cp:lastModifiedBy>Татьяна Погорелова</cp:lastModifiedBy>
  <cp:revision>100</cp:revision>
  <dcterms:created xsi:type="dcterms:W3CDTF">2017-09-08T07:22:47Z</dcterms:created>
  <dcterms:modified xsi:type="dcterms:W3CDTF">2023-08-29T11:40:06Z</dcterms:modified>
</cp:coreProperties>
</file>