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72" r:id="rId4"/>
    <p:sldId id="299" r:id="rId5"/>
    <p:sldId id="320" r:id="rId6"/>
    <p:sldId id="302" r:id="rId7"/>
    <p:sldId id="273" r:id="rId8"/>
    <p:sldId id="278" r:id="rId9"/>
    <p:sldId id="310" r:id="rId10"/>
    <p:sldId id="279" r:id="rId11"/>
    <p:sldId id="305" r:id="rId12"/>
    <p:sldId id="311" r:id="rId13"/>
    <p:sldId id="282" r:id="rId14"/>
    <p:sldId id="283" r:id="rId15"/>
    <p:sldId id="284" r:id="rId16"/>
    <p:sldId id="286" r:id="rId17"/>
    <p:sldId id="307" r:id="rId18"/>
    <p:sldId id="312" r:id="rId19"/>
    <p:sldId id="319" r:id="rId20"/>
    <p:sldId id="290" r:id="rId21"/>
    <p:sldId id="304" r:id="rId22"/>
    <p:sldId id="292" r:id="rId23"/>
    <p:sldId id="293" r:id="rId24"/>
    <p:sldId id="301" r:id="rId25"/>
    <p:sldId id="316" r:id="rId26"/>
    <p:sldId id="270" r:id="rId27"/>
    <p:sldId id="313" r:id="rId28"/>
    <p:sldId id="317" r:id="rId29"/>
    <p:sldId id="321" r:id="rId30"/>
    <p:sldId id="318" r:id="rId31"/>
    <p:sldId id="3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F6250-A543-41EB-A70A-75DBAA96ABD2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9BA403-9B0E-42B2-9BF2-002D6A130C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hyperlink" Target="http://skiv.instrao.ru/support/demonstratsionnye-materialya/" TargetMode="External"/><Relationship Id="rId7" Type="http://schemas.openxmlformats.org/officeDocument/2006/relationships/hyperlink" Target="https://monitoring.spbcokoit.ru/procedure/1043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shop.ru/shop/product/4539226.html" TargetMode="External"/><Relationship Id="rId5" Type="http://schemas.openxmlformats.org/officeDocument/2006/relationships/hyperlink" Target="http://center-imc.ru/wp-content/uploads/2020/02/10120.pdf" TargetMode="External"/><Relationship Id="rId4" Type="http://schemas.openxmlformats.org/officeDocument/2006/relationships/hyperlink" Target="https://fioco.ru/%D0%BF%D1%80%D0%B8%D0%BC%D0%B5%D1%80%D1%8B-%D0%B7%D0%B0%D0%B4%D0%B0%D1%87-pis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200" b="1" dirty="0" smtClean="0"/>
              <a:t>Формирование функциональной грамотности на уроках биологии как одно из условий обучения по </a:t>
            </a:r>
            <a:r>
              <a:rPr lang="ru-RU" sz="2200" b="1" smtClean="0"/>
              <a:t>обновленным ФГОС </a:t>
            </a:r>
            <a:r>
              <a:rPr lang="ru-RU" sz="2200" b="1" dirty="0" smtClean="0"/>
              <a:t>СОО и ООО.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857760"/>
            <a:ext cx="7258072" cy="124974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Roboto"/>
                <a:ea typeface="Times New Roman"/>
                <a:cs typeface="Times New Roman"/>
              </a:rPr>
              <a:t> 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sz="5600" b="1" dirty="0" smtClean="0">
                <a:latin typeface="+mj-lt"/>
              </a:rPr>
              <a:t>                                                                                                                   </a:t>
            </a:r>
            <a:r>
              <a:rPr lang="ru-RU" sz="5600" b="1" dirty="0" err="1" smtClean="0">
                <a:latin typeface="+mj-lt"/>
              </a:rPr>
              <a:t>Выполнила:Слудникова</a:t>
            </a:r>
            <a:r>
              <a:rPr lang="ru-RU" sz="5600" b="1" dirty="0" smtClean="0">
                <a:latin typeface="+mj-lt"/>
              </a:rPr>
              <a:t> М. В.</a:t>
            </a:r>
          </a:p>
          <a:p>
            <a:pPr>
              <a:buNone/>
            </a:pPr>
            <a:r>
              <a:rPr lang="ru-RU" sz="5600" b="1" dirty="0" smtClean="0">
                <a:latin typeface="+mj-lt"/>
              </a:rPr>
              <a:t>                                                                                                                   МОУ « Ленинская СШ»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                                                                                                                                                        </a:t>
            </a:r>
            <a:r>
              <a:rPr lang="ru-RU" sz="2200" b="1" i="1" dirty="0" smtClean="0"/>
              <a:t>Функциональная грамотность</a:t>
            </a:r>
            <a:r>
              <a:rPr lang="ru-RU" sz="2200" b="1" dirty="0" smtClean="0"/>
              <a:t>, согласно методологии PISA </a:t>
            </a:r>
            <a:r>
              <a:rPr lang="ru-RU" sz="2200" b="1" i="1" dirty="0" smtClean="0"/>
              <a:t>(</a:t>
            </a:r>
            <a:r>
              <a:rPr lang="ru-RU" sz="2200" b="1" i="1" dirty="0" err="1" smtClean="0"/>
              <a:t>Programmefor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International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Students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Assessment</a:t>
            </a:r>
            <a:r>
              <a:rPr lang="ru-RU" sz="2200" b="1" i="1" dirty="0" smtClean="0"/>
              <a:t>), </a:t>
            </a:r>
            <a:r>
              <a:rPr lang="ru-RU" sz="2200" b="1" dirty="0" smtClean="0"/>
              <a:t>представляет собой способности применять знания, полученные в ходе обучения, для решения различных</a:t>
            </a:r>
            <a:br>
              <a:rPr lang="ru-RU" sz="2200" b="1" dirty="0" smtClean="0"/>
            </a:br>
            <a:r>
              <a:rPr lang="ru-RU" sz="2200" b="1" dirty="0" smtClean="0"/>
              <a:t>учебных и практических задач .</a:t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00" i="1" dirty="0" smtClean="0"/>
              <a:t> </a:t>
            </a:r>
            <a:r>
              <a:rPr lang="ru-RU" sz="900" dirty="0" smtClean="0"/>
              <a:t>    </a:t>
            </a:r>
          </a:p>
          <a:p>
            <a:pPr marL="0" indent="0">
              <a:buNone/>
            </a:pPr>
            <a:r>
              <a:rPr lang="ru-RU" b="1" dirty="0" smtClean="0"/>
              <a:t>Функциональная </a:t>
            </a:r>
            <a:r>
              <a:rPr lang="ru-RU" b="1" dirty="0" smtClean="0"/>
              <a:t>грамотность </a:t>
            </a:r>
            <a:r>
              <a:rPr lang="ru-RU" b="1" dirty="0" smtClean="0">
                <a:solidFill>
                  <a:srgbClr val="C00000"/>
                </a:solidFill>
              </a:rPr>
              <a:t>включает 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себя несколько компонентов: </a:t>
            </a:r>
          </a:p>
          <a:p>
            <a:r>
              <a:rPr lang="ru-RU" b="1" dirty="0" smtClean="0"/>
              <a:t>математическую грамотность, </a:t>
            </a:r>
          </a:p>
          <a:p>
            <a:r>
              <a:rPr lang="ru-RU" b="1" dirty="0"/>
              <a:t>е</a:t>
            </a:r>
            <a:r>
              <a:rPr lang="ru-RU" b="1" dirty="0" smtClean="0"/>
              <a:t>стественно - научную </a:t>
            </a:r>
            <a:r>
              <a:rPr lang="ru-RU" b="1" dirty="0" smtClean="0"/>
              <a:t>грамотность, читательскую грамотность,</a:t>
            </a:r>
          </a:p>
          <a:p>
            <a:r>
              <a:rPr lang="ru-RU" b="1" dirty="0" smtClean="0"/>
              <a:t> финансовую грамотность,</a:t>
            </a:r>
            <a:br>
              <a:rPr lang="ru-RU" b="1" dirty="0" smtClean="0"/>
            </a:br>
            <a:r>
              <a:rPr lang="ru-RU" b="1" dirty="0" smtClean="0"/>
              <a:t>глобальные компетентности,</a:t>
            </a:r>
          </a:p>
          <a:p>
            <a:r>
              <a:rPr lang="ru-RU" b="1" dirty="0" smtClean="0"/>
              <a:t> креативное мышление.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Оценка </a:t>
            </a:r>
            <a:r>
              <a:rPr lang="ru-RU" sz="2800" b="1" dirty="0" err="1" smtClean="0">
                <a:solidFill>
                  <a:srgbClr val="C00000"/>
                </a:solidFill>
              </a:rPr>
              <a:t>естественно-научной</a:t>
            </a:r>
            <a:r>
              <a:rPr lang="ru-RU" sz="2800" b="1" dirty="0" smtClean="0">
                <a:solidFill>
                  <a:srgbClr val="C00000"/>
                </a:solidFill>
              </a:rPr>
              <a:t> грамотности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Для формирования/оценки естественнонаучной грамотности используются тематические блоки, которые включают описание реальной ситуации и задания, связанные с этой ситуацией.</a:t>
            </a:r>
            <a:br>
              <a:rPr lang="ru-RU" sz="2800" b="1" dirty="0" smtClean="0"/>
            </a:br>
            <a:r>
              <a:rPr lang="ru-RU" sz="2800" b="1" dirty="0" smtClean="0"/>
              <a:t>Каждое из заданий характеризуется следующими признаками: </a:t>
            </a:r>
            <a:br>
              <a:rPr lang="ru-RU" sz="2800" b="1" dirty="0" smtClean="0"/>
            </a:br>
            <a:r>
              <a:rPr lang="ru-RU" sz="2800" b="1" dirty="0" smtClean="0"/>
              <a:t>1. Компетентность </a:t>
            </a:r>
            <a:br>
              <a:rPr lang="ru-RU" sz="2800" b="1" dirty="0" smtClean="0"/>
            </a:br>
            <a:r>
              <a:rPr lang="ru-RU" sz="2800" b="1" dirty="0" smtClean="0"/>
              <a:t>2. </a:t>
            </a:r>
            <a:r>
              <a:rPr lang="ru-RU" sz="2800" b="1" dirty="0" smtClean="0"/>
              <a:t>Естественно - научное </a:t>
            </a:r>
            <a:r>
              <a:rPr lang="ru-RU" sz="2800" b="1" dirty="0" smtClean="0"/>
              <a:t>знание </a:t>
            </a:r>
            <a:br>
              <a:rPr lang="ru-RU" sz="2800" b="1" dirty="0" smtClean="0"/>
            </a:br>
            <a:r>
              <a:rPr lang="ru-RU" sz="2800" b="1" dirty="0" smtClean="0"/>
              <a:t>3. Контекст </a:t>
            </a:r>
            <a:br>
              <a:rPr lang="ru-RU" sz="2800" b="1" dirty="0" smtClean="0"/>
            </a:br>
            <a:r>
              <a:rPr lang="ru-RU" sz="2800" b="1" dirty="0" smtClean="0"/>
              <a:t>4. Уровень сложности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Естественно - научная </a:t>
            </a:r>
            <a:r>
              <a:rPr lang="ru-RU" sz="3200" b="1" dirty="0" smtClean="0">
                <a:solidFill>
                  <a:srgbClr val="C00000"/>
                </a:solidFill>
              </a:rPr>
              <a:t>грамотность</a:t>
            </a:r>
            <a:endParaRPr lang="ru-RU" sz="3200" b="1" dirty="0"/>
          </a:p>
        </p:txBody>
      </p:sp>
      <p:pic>
        <p:nvPicPr>
          <p:cNvPr id="4" name="Picture 2" descr="https://fsd.multiurok.ru/html/2019/09/06/s_5d72920725714/img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424" y="1988840"/>
            <a:ext cx="7283152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Компетенции </a:t>
            </a:r>
            <a:r>
              <a:rPr lang="ru-RU" sz="3200" b="1" dirty="0" smtClean="0">
                <a:solidFill>
                  <a:srgbClr val="C00000"/>
                </a:solidFill>
              </a:rPr>
              <a:t>естественно - научной </a:t>
            </a:r>
            <a:r>
              <a:rPr lang="ru-RU" sz="3200" b="1" dirty="0" smtClean="0">
                <a:solidFill>
                  <a:srgbClr val="C00000"/>
                </a:solidFill>
              </a:rPr>
              <a:t>грамотности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b="1" dirty="0" smtClean="0"/>
              <a:t>. Распознавать проблемы, которые могут исследоваться </a:t>
            </a:r>
            <a:r>
              <a:rPr lang="ru-RU" b="1" dirty="0" smtClean="0"/>
              <a:t>естественно - научными </a:t>
            </a:r>
            <a:r>
              <a:rPr lang="ru-RU" b="1" dirty="0" smtClean="0"/>
              <a:t>методами, демонстрируя понимание основных особенностей </a:t>
            </a:r>
            <a:r>
              <a:rPr lang="ru-RU" b="1" dirty="0" smtClean="0"/>
              <a:t>естественно - научного </a:t>
            </a:r>
            <a:r>
              <a:rPr lang="ru-RU" b="1" dirty="0" smtClean="0"/>
              <a:t>исследования – оценивать и планировать научные исследования. </a:t>
            </a:r>
          </a:p>
          <a:p>
            <a:r>
              <a:rPr lang="ru-RU" b="1" dirty="0" smtClean="0"/>
              <a:t>2. Объяснять или описывать </a:t>
            </a:r>
            <a:r>
              <a:rPr lang="ru-RU" b="1" dirty="0" smtClean="0"/>
              <a:t>естественно - научные </a:t>
            </a:r>
            <a:r>
              <a:rPr lang="ru-RU" b="1" dirty="0" smtClean="0"/>
              <a:t>явления, используя имеющиеся научные знания, и прогнозировать изменения – научно объяснять явления. </a:t>
            </a:r>
          </a:p>
          <a:p>
            <a:r>
              <a:rPr lang="ru-RU" b="1" dirty="0" smtClean="0"/>
              <a:t>3. Использовать научные доказательства и имеющиеся данные для получения выводов, их анализа и оценки достоверности – научно интерпретировать данные и доказательства.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 Требования ФГОС ООО к образовательным результатам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smtClean="0"/>
              <a:t>Научное объяснение явлений, включая: применение естественнонаучных знаний для объяснения явлений; использование и создание объяснительных моделей. Создание, применение и преобразование знаков и символов, моделей и схем для решения учебных и познавательных задач (</a:t>
            </a:r>
            <a:r>
              <a:rPr lang="ru-RU" b="1" dirty="0" err="1" smtClean="0"/>
              <a:t>метапредметный</a:t>
            </a:r>
            <a:r>
              <a:rPr lang="ru-RU" b="1" dirty="0" smtClean="0"/>
              <a:t> результат образования).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 smtClean="0"/>
              <a:t>Понимание основных особенностей естественнонаучного исследования, включая: распознавание и формулирование цели данного исследования; выдвижение объяснительных гипотез и предложение способов их проверки; предложение или оценка способов научного исследования данного вопроса. Овладение научным подходом к решению различных задач; овладение умениями формулировать гипотезы (общие предметные результаты для предметной области «Естественнонаучные предметы»).  Приобретение опыта использования методов биологической науки (предметный результат изучения биологии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Требования ФГОС ООО к образовательным результатам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b="1" dirty="0" smtClean="0"/>
              <a:t> Определение понятий, создание обобщений, установление аналогий, классификация, установление причинно- следственных связей, построение логических рассуждений, умозаключений и получение выводов( </a:t>
            </a:r>
            <a:r>
              <a:rPr lang="ru-RU" b="1" dirty="0" err="1" smtClean="0"/>
              <a:t>метапредметный</a:t>
            </a:r>
            <a:r>
              <a:rPr lang="ru-RU" b="1" dirty="0" smtClean="0"/>
              <a:t> результат образования).Оценка результатов экспериментов, представление научно обоснованных аргументов своих действий.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Ведущее место биологии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Школьная дисциплина «Биология», как часть предметной области«Естественнонаучные предметы», занимает одно из ведущих мест в системе школьного образования в части формирования </a:t>
            </a:r>
            <a:r>
              <a:rPr lang="ru-RU" b="1" i="1" dirty="0" smtClean="0"/>
              <a:t>естественно - научной </a:t>
            </a:r>
            <a:r>
              <a:rPr lang="ru-RU" b="1" i="1" dirty="0" smtClean="0"/>
              <a:t>грамотности (ЕНГ) </a:t>
            </a:r>
            <a:r>
              <a:rPr lang="ru-RU" b="1" dirty="0" smtClean="0"/>
              <a:t>школьников. </a:t>
            </a:r>
          </a:p>
          <a:p>
            <a:r>
              <a:rPr lang="ru-RU" b="1" dirty="0" smtClean="0"/>
              <a:t>Необходима разработка новых</a:t>
            </a:r>
            <a:br>
              <a:rPr lang="ru-RU" b="1" dirty="0" smtClean="0"/>
            </a:br>
            <a:r>
              <a:rPr lang="ru-RU" b="1" dirty="0" smtClean="0"/>
              <a:t>подходов к организации школьного образования, проведение уроков в новых интересных формах в рамках </a:t>
            </a:r>
            <a:r>
              <a:rPr lang="ru-RU" b="1" dirty="0" smtClean="0"/>
              <a:t>естественно - научного </a:t>
            </a:r>
            <a:r>
              <a:rPr lang="ru-RU" b="1" dirty="0" smtClean="0"/>
              <a:t>цикла </a:t>
            </a:r>
            <a:br>
              <a:rPr lang="ru-RU" b="1" dirty="0" smtClean="0"/>
            </a:br>
            <a:r>
              <a:rPr lang="ru-RU" b="1" dirty="0" smtClean="0"/>
              <a:t>  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 осуществит процесс формирования естественнонаучной грамотности?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 smtClean="0"/>
              <a:t>реализации требований ФГОС выделяем наиболее эффективные и актуальные педагогические технологии:</a:t>
            </a:r>
          </a:p>
          <a:p>
            <a:pPr marL="0" lvl="0" indent="0">
              <a:buNone/>
            </a:pPr>
            <a:r>
              <a:rPr lang="ru-RU" b="1" dirty="0" smtClean="0"/>
              <a:t>-Информационно-коммуникационная технология;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критического мышления;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проектного обучения;</a:t>
            </a:r>
          </a:p>
          <a:p>
            <a:pPr marL="0" lvl="0" indent="0">
              <a:buNone/>
            </a:pPr>
            <a:r>
              <a:rPr lang="ru-RU" b="1" dirty="0" smtClean="0"/>
              <a:t>-Кейс-технология;</a:t>
            </a:r>
          </a:p>
          <a:p>
            <a:pPr marL="0" lvl="0" indent="0">
              <a:buNone/>
            </a:pPr>
            <a:r>
              <a:rPr lang="ru-RU" b="1" dirty="0" smtClean="0"/>
              <a:t>-</a:t>
            </a:r>
            <a:r>
              <a:rPr lang="ru-RU" b="1" dirty="0" smtClean="0"/>
              <a:t>Технологии уровневой дифференциации;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диалогового обучения</a:t>
            </a:r>
          </a:p>
          <a:p>
            <a:pPr marL="0" lvl="0" indent="0">
              <a:buNone/>
            </a:pPr>
            <a:r>
              <a:rPr lang="ru-RU" b="1" dirty="0" smtClean="0"/>
              <a:t>-Технология группового обучения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Для реализации требований ФГОС выделяем наиболее эффективные и актуальные педагогические технологии формирования естественнонаучной грамотности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b="1" dirty="0" smtClean="0"/>
              <a:t>Информационно-коммуникационная технология;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критического мышления;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проектного обучения;</a:t>
            </a:r>
          </a:p>
          <a:p>
            <a:pPr marL="0" lvl="0" indent="0">
              <a:buNone/>
            </a:pPr>
            <a:r>
              <a:rPr lang="ru-RU" b="1" dirty="0" smtClean="0"/>
              <a:t>-Кейс-технология;</a:t>
            </a:r>
          </a:p>
          <a:p>
            <a:pPr marL="0" lvl="0" indent="0">
              <a:buNone/>
            </a:pPr>
            <a:r>
              <a:rPr lang="ru-RU" b="1" dirty="0" smtClean="0"/>
              <a:t>-</a:t>
            </a:r>
            <a:r>
              <a:rPr lang="ru-RU" b="1" dirty="0" smtClean="0"/>
              <a:t>Технология - </a:t>
            </a:r>
            <a:r>
              <a:rPr lang="ru-RU" b="1" dirty="0" err="1" smtClean="0"/>
              <a:t>разноуровнего</a:t>
            </a:r>
            <a:r>
              <a:rPr lang="ru-RU" b="1" dirty="0" smtClean="0"/>
              <a:t> </a:t>
            </a:r>
            <a:r>
              <a:rPr lang="ru-RU" b="1" dirty="0" smtClean="0"/>
              <a:t>обучения;</a:t>
            </a:r>
          </a:p>
          <a:p>
            <a:pPr marL="0" lvl="0" indent="0">
              <a:buNone/>
            </a:pPr>
            <a:r>
              <a:rPr lang="ru-RU" b="1" dirty="0" smtClean="0"/>
              <a:t>-Технологии уровневой дифференциации;</a:t>
            </a:r>
          </a:p>
          <a:p>
            <a:pPr marL="0" lvl="0" indent="0">
              <a:buNone/>
            </a:pPr>
            <a:r>
              <a:rPr lang="ru-RU" b="1" dirty="0" smtClean="0"/>
              <a:t>-Технология диалогового обучения</a:t>
            </a:r>
          </a:p>
          <a:p>
            <a:pPr marL="0" lvl="0" indent="0">
              <a:buNone/>
            </a:pPr>
            <a:r>
              <a:rPr lang="ru-RU" b="1" dirty="0" smtClean="0"/>
              <a:t>-Технология группового обучения</a:t>
            </a:r>
          </a:p>
          <a:p>
            <a:endParaRPr lang="ru-RU" dirty="0"/>
          </a:p>
        </p:txBody>
      </p:sp>
      <p:pic>
        <p:nvPicPr>
          <p:cNvPr id="7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928802"/>
            <a:ext cx="442915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Виды деятельности учащихся на уроке при формировании ФГ.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Объяснение и описание явлений</a:t>
            </a:r>
          </a:p>
          <a:p>
            <a:pPr lvl="0"/>
            <a:r>
              <a:rPr lang="ru-RU" b="1" dirty="0" smtClean="0"/>
              <a:t>Использование и построение моделей явлений и процессов</a:t>
            </a:r>
          </a:p>
          <a:p>
            <a:pPr lvl="0"/>
            <a:r>
              <a:rPr lang="ru-RU" b="1" dirty="0" smtClean="0"/>
              <a:t>Прогнозирование изменений</a:t>
            </a:r>
          </a:p>
          <a:p>
            <a:pPr lvl="0"/>
            <a:r>
              <a:rPr lang="ru-RU" b="1" dirty="0" smtClean="0"/>
              <a:t>Формулирование выводов на основе имеющихся данных</a:t>
            </a:r>
          </a:p>
          <a:p>
            <a:pPr lvl="0"/>
            <a:r>
              <a:rPr lang="ru-RU" b="1" dirty="0" smtClean="0"/>
              <a:t>Анализ данных и оценка их достоверности</a:t>
            </a:r>
          </a:p>
          <a:p>
            <a:pPr lvl="0"/>
            <a:r>
              <a:rPr lang="ru-RU" b="1" dirty="0" smtClean="0"/>
              <a:t>Выдвижение гипотез, формулирование цели и построение плана исследования.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Низкий уровень функциональной грамотности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Международные исследования в области образования (в частности PISA)</a:t>
            </a:r>
            <a:br>
              <a:rPr lang="ru-RU" b="1" dirty="0" smtClean="0"/>
            </a:br>
            <a:r>
              <a:rPr lang="ru-RU" b="1" dirty="0" smtClean="0"/>
              <a:t>свидетельствуют о том, что российские школьники, обладая базой предметных знаний, испытывают трудности при трансляции этих знаний в сферу их приложения в ситуациях, приближенных к жизненным реалиям. Неспособность школьниками переносить полученные знания в прикладные сферы жизни, свидетельствует о низком уровне </a:t>
            </a:r>
            <a:r>
              <a:rPr lang="ru-RU" b="1" i="1" dirty="0" smtClean="0">
                <a:solidFill>
                  <a:srgbClr val="FF0000"/>
                </a:solidFill>
              </a:rPr>
              <a:t>функциональной грамотности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Autofit/>
          </a:bodyPr>
          <a:lstStyle/>
          <a:p>
            <a:pPr algn="ctr"/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 по формированию и оценке функциональной грамотности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b="1" dirty="0" smtClean="0"/>
              <a:t>В целях поддержки педагогического сообщества в деле формирования</a:t>
            </a:r>
            <a:br>
              <a:rPr lang="ru-RU" b="1" dirty="0" smtClean="0"/>
            </a:br>
            <a:r>
              <a:rPr lang="ru-RU" b="1" dirty="0" smtClean="0"/>
              <a:t>функциональной грамотности Министерством просвещения Российской</a:t>
            </a:r>
            <a:br>
              <a:rPr lang="ru-RU" b="1" dirty="0" smtClean="0"/>
            </a:br>
            <a:r>
              <a:rPr lang="ru-RU" b="1" dirty="0" smtClean="0"/>
              <a:t>Федерации создан </a:t>
            </a:r>
            <a:r>
              <a:rPr lang="ru-RU" b="1" dirty="0" smtClean="0">
                <a:solidFill>
                  <a:srgbClr val="C00000"/>
                </a:solidFill>
              </a:rPr>
              <a:t>специальный электронный банк заданий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(https://fg.resh.edu.ru/). </a:t>
            </a:r>
            <a:r>
              <a:rPr lang="ru-RU" b="1" dirty="0" smtClean="0"/>
              <a:t>Кроме того, существуют специальные сборники</a:t>
            </a:r>
            <a:br>
              <a:rPr lang="ru-RU" b="1" dirty="0" smtClean="0"/>
            </a:br>
            <a:r>
              <a:rPr lang="ru-RU" b="1" dirty="0" smtClean="0"/>
              <a:t>эталонных заданий на формирование функциональной грамотности, которые</a:t>
            </a:r>
            <a:br>
              <a:rPr lang="ru-RU" b="1" dirty="0" smtClean="0"/>
            </a:br>
            <a:r>
              <a:rPr lang="ru-RU" b="1" dirty="0" smtClean="0"/>
              <a:t>можно охарактеризовать следующим 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 по формированию и оценке функциональной грамотности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15394" cy="514351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заданий для формирования и оценки функциональной грамотности обучающихся основной школы (5-9 классы). ФГБНУ Институт стратегии развития образования российской академии образования: 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http://skiv.instrao.ru/bank-zadaniy/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Демонстрационные материалы для оценки функциональной грамотности учащихся 5 и 7 классов. ФГБНУ «Институт стратегии развития образования российской академии образования» (Демонстрационные материалы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http://skiv.instrao.ru/support/demonstratsionnye-materialya/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задания PISA: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https://fioco.ru/примеры-задач-pisa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открытых заданий PISA по читательской, математической, естественнонаучной, финансовой грамотности и заданий по совместному решению задач: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http://center-imc.ru/wp-content/uploads/2020/02/10120.pdf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Сборники эталонных заданий серии «Функциональная грамотность. Учимся для жизни» издательства «Просвещение»: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https://myshop.ru/shop/product/4539226.html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5,7 класс. Опыт системы образования г. Санкт-Петербурга. КИМ, спецификация, кодификаторы: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https://monitoring.spbcokoit.ru/procedure/1043/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банк заданий по функциональной грамотности: 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https://fg.resh.edu.ru/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ru-RU" alt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Открытый банк заданий на образовательной платформе «Российская электронная школа»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Целостность урочной и внеурочной формы образовательной деятельности учащихся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Важно учитывать, что педагогическое проектирование развития </a:t>
            </a:r>
            <a:r>
              <a:rPr lang="ru-RU" b="1" dirty="0" smtClean="0"/>
              <a:t>естественно -</a:t>
            </a:r>
            <a:r>
              <a:rPr lang="ru-RU" b="1" dirty="0" smtClean="0"/>
              <a:t>научной и прочих составляющих функциональной грамотности основывается на единстве и </a:t>
            </a:r>
            <a:r>
              <a:rPr lang="ru-RU" b="1" dirty="0" smtClean="0">
                <a:solidFill>
                  <a:srgbClr val="C00000"/>
                </a:solidFill>
              </a:rPr>
              <a:t>целостности урочной и внеурочной формы образовательной деятельности учащихся</a:t>
            </a:r>
            <a:r>
              <a:rPr lang="ru-RU" b="1" dirty="0" smtClean="0"/>
              <a:t>. Из этого следует, что как школьные, так и внешкольные учебные процессы должны включать в себя учебные задания, формирующие функциональные компетенции.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Вывод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543956" cy="50006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целом, сегодня в российском обществе </a:t>
            </a:r>
            <a:r>
              <a:rPr lang="ru-RU" sz="2000" b="1" dirty="0" smtClean="0">
                <a:solidFill>
                  <a:srgbClr val="C00000"/>
                </a:solidFill>
              </a:rPr>
              <a:t>существует социальный запрос на изменение качества </a:t>
            </a:r>
            <a:r>
              <a:rPr lang="ru-RU" sz="2000" b="1" dirty="0" err="1" smtClean="0">
                <a:solidFill>
                  <a:srgbClr val="C00000"/>
                </a:solidFill>
              </a:rPr>
              <a:t>естественно-научного</a:t>
            </a:r>
            <a:r>
              <a:rPr lang="ru-RU" sz="2000" b="1" dirty="0" smtClean="0">
                <a:solidFill>
                  <a:srgbClr val="C00000"/>
                </a:solidFill>
              </a:rPr>
              <a:t> школьного образования, часть ответственности за которое возлагается на предметную область школьного курса «Биология».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Поэтому, задачей учителей биологии в рамках формирования компетенций естественнонаучной и функциональной грамотности является не просто трансляция знаний, но формирование способностей школьников, использовать эти знания и получать их самостоятельно.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</a:t>
            </a:r>
            <a:r>
              <a:rPr lang="ru-RU" sz="2000" b="1" dirty="0" smtClean="0"/>
              <a:t>ля развития </a:t>
            </a:r>
            <a:r>
              <a:rPr lang="ru-RU" sz="2000" b="1" dirty="0" err="1" smtClean="0"/>
              <a:t>естественно-научной</a:t>
            </a:r>
            <a:r>
              <a:rPr lang="ru-RU" sz="2000" b="1" dirty="0" smtClean="0"/>
              <a:t> грамотности (и других составляющих функциональной грамотности) на уроках биологии необходимо использование новых педагогических методов,</a:t>
            </a:r>
            <a:r>
              <a:rPr lang="ru-RU" sz="2000" dirty="0" smtClean="0"/>
              <a:t> </a:t>
            </a:r>
            <a:r>
              <a:rPr lang="ru-RU" sz="2000" b="1" dirty="0" smtClean="0"/>
              <a:t>способов и приемов, которые позволят системно и целостно реализовать те цели, которые стоят перед российской школой на ближайшую перспективу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Рекомендации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 знания из пассивных в активные (использовать практики развивающего обучения);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организацию проектной деятельности учащихся с позиции формирования отдельных видов функциональной грамотности;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 во внеурочной деятельности  больше работать с графической информацией, электронными тренажерами;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мониторинг на предмет выявления уровня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ФГ 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 опыта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610744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 программе изучения биологии в каждом классе отводятся часы на </a:t>
            </a:r>
            <a:r>
              <a:rPr lang="ru-RU" b="1" dirty="0" smtClean="0"/>
              <a:t>проведение </a:t>
            </a:r>
            <a:r>
              <a:rPr lang="ru-RU" b="1" dirty="0" smtClean="0">
                <a:solidFill>
                  <a:srgbClr val="C00000"/>
                </a:solidFill>
              </a:rPr>
              <a:t>практических </a:t>
            </a:r>
            <a:r>
              <a:rPr lang="ru-RU" b="1" dirty="0" smtClean="0">
                <a:solidFill>
                  <a:srgbClr val="C00000"/>
                </a:solidFill>
              </a:rPr>
              <a:t>и лабораторных работ</a:t>
            </a:r>
            <a:r>
              <a:rPr lang="ru-RU" b="1" dirty="0" smtClean="0"/>
              <a:t>, это, конечно, идеальный вариант, когда у ребят</a:t>
            </a:r>
          </a:p>
          <a:p>
            <a:pPr marL="0" indent="0">
              <a:buNone/>
            </a:pPr>
            <a:r>
              <a:rPr lang="ru-RU" b="1" dirty="0" smtClean="0"/>
              <a:t>есть возможность работать с увеличительными приборами, лабораторным</a:t>
            </a:r>
          </a:p>
          <a:p>
            <a:pPr marL="0" indent="0">
              <a:buNone/>
            </a:pPr>
            <a:r>
              <a:rPr lang="ru-RU" b="1" dirty="0" smtClean="0"/>
              <a:t>оборудованием, проводить измерения.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4"/>
          <a:stretch/>
        </p:blipFill>
        <p:spPr>
          <a:xfrm>
            <a:off x="3939530" y="716582"/>
            <a:ext cx="4696548" cy="2666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42" y="3456400"/>
            <a:ext cx="4669536" cy="32095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550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Проекты. Опыты. Эксперименты.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106688" cy="58062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Практика показывает, что эффективно помогает  формировать практические навыки </a:t>
            </a:r>
            <a:r>
              <a:rPr lang="ru-RU" b="1" dirty="0" smtClean="0">
                <a:solidFill>
                  <a:srgbClr val="C00000"/>
                </a:solidFill>
              </a:rPr>
              <a:t>проведение опытов, экспериментов, самонаблюдений</a:t>
            </a:r>
            <a:r>
              <a:rPr lang="ru-RU" b="1" dirty="0" smtClean="0"/>
              <a:t>. В этом случае у ребят появляется возможность развивать поисковые навыки, </a:t>
            </a:r>
            <a:r>
              <a:rPr lang="ru-RU" b="1" dirty="0" err="1" smtClean="0"/>
              <a:t>коммуницировать</a:t>
            </a:r>
            <a:r>
              <a:rPr lang="ru-RU" b="1" dirty="0" smtClean="0"/>
              <a:t> с ровесниками и взрослыми, получать и применять знания, приближенные к повседневной жизни.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2081" y="926180"/>
            <a:ext cx="4272445" cy="3204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/>
          <a:stretch/>
        </p:blipFill>
        <p:spPr>
          <a:xfrm rot="5400000">
            <a:off x="3520281" y="3157715"/>
            <a:ext cx="3965019" cy="30137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7503" y="116632"/>
            <a:ext cx="5062095" cy="2592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6 классе при изучении темы «Семя и его строение» проводим домашнюю практическую работу «Проращивание семени».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0698" r="13064" b="14582"/>
          <a:stretch/>
        </p:blipFill>
        <p:spPr>
          <a:xfrm>
            <a:off x="250586" y="2276872"/>
            <a:ext cx="3551121" cy="267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2667" b="16000"/>
          <a:stretch/>
        </p:blipFill>
        <p:spPr>
          <a:xfrm>
            <a:off x="2638550" y="4169566"/>
            <a:ext cx="38056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1966" y="187633"/>
            <a:ext cx="4380102" cy="400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126770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Практико-ориентированные задачи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538736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Одним из эффективных приемов, направленных на формирование функциональной грамотности школьников является </a:t>
            </a:r>
            <a:r>
              <a:rPr lang="ru-RU" b="1" dirty="0" smtClean="0">
                <a:solidFill>
                  <a:srgbClr val="C00000"/>
                </a:solidFill>
              </a:rPr>
              <a:t>решение практико-ориентированных задач. </a:t>
            </a:r>
            <a:r>
              <a:rPr lang="ru-RU" b="1" dirty="0" smtClean="0"/>
              <a:t>И здесь на помощь приходят дидактические материалы – презентации; обучающие игры; всевозможные карточки; рисунки; схемы, таблицы; сборники задач.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4000"/>
          <a:stretch/>
        </p:blipFill>
        <p:spPr>
          <a:xfrm>
            <a:off x="4139952" y="692697"/>
            <a:ext cx="4914629" cy="28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6362" r="7703" b="3777"/>
          <a:stretch/>
        </p:blipFill>
        <p:spPr>
          <a:xfrm>
            <a:off x="4139952" y="3510597"/>
            <a:ext cx="4824536" cy="33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19951"/>
          <a:stretch/>
        </p:blipFill>
        <p:spPr>
          <a:xfrm>
            <a:off x="107504" y="116632"/>
            <a:ext cx="4137200" cy="300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183536" cy="341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 r="1266"/>
          <a:stretch/>
        </p:blipFill>
        <p:spPr>
          <a:xfrm>
            <a:off x="4205215" y="1758283"/>
            <a:ext cx="4763738" cy="290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4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Правительству Российской Федерации поручено обеспечить глобальную</a:t>
            </a:r>
            <a:br>
              <a:rPr lang="ru-RU" sz="2000" b="1" dirty="0" smtClean="0"/>
            </a:br>
            <a:r>
              <a:rPr lang="ru-RU" sz="2000" b="1" dirty="0" smtClean="0"/>
              <a:t>конкурентоспособность российского образования, вхождение Российской</a:t>
            </a:r>
            <a:br>
              <a:rPr lang="ru-RU" sz="2000" b="1" dirty="0" smtClean="0"/>
            </a:br>
            <a:r>
              <a:rPr lang="ru-RU" sz="2000" b="1" dirty="0" smtClean="0"/>
              <a:t>Федерации в число 10 ведущих стран мира по качеству общего </a:t>
            </a:r>
            <a:r>
              <a:rPr lang="ru-RU" sz="2000" b="1" dirty="0" smtClean="0">
                <a:solidFill>
                  <a:srgbClr val="FF0000"/>
                </a:solidFill>
              </a:rPr>
              <a:t>образования (Указ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Президента Российской Федерации № 204 от 07.05.2018: 07.05.2018 г.).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ru-RU" b="1" dirty="0" smtClean="0"/>
              <a:t>Сегодня </a:t>
            </a:r>
            <a:r>
              <a:rPr lang="ru-RU" b="1" dirty="0" smtClean="0">
                <a:solidFill>
                  <a:srgbClr val="C00000"/>
                </a:solidFill>
              </a:rPr>
              <a:t>цель формирования функциональной грамотности школьников приобрела статус государственной политики </a:t>
            </a:r>
            <a:r>
              <a:rPr lang="ru-RU" b="1" dirty="0" smtClean="0"/>
              <a:t>и к 2030 году поставлена задача обеспечения глобальной конкурентоспособности отечественного образования и вхождение России в число 10 ведущих стран мира по качеству общего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«Юный эколог»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80624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 этих занятиях мы выходим на пришкольный участок. Озеленения школьного участка позволяет закрепить на практике теоретические знания учащихся о роли зеленых растений, об их экологических особенностях. Практическая работа  помогает учащимся проявить свою творческую активность (планирование участка, посадка зеленых насаждений и уход за ними), самим построить межличностные отношения в малых рабочих группах, испытать ощущения эмоционального удовлетворения и самореализации, в том числе чувства ответственности и уважения к результатам как собственного, так и чужого труда.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/>
          <a:stretch/>
        </p:blipFill>
        <p:spPr>
          <a:xfrm>
            <a:off x="4572000" y="584473"/>
            <a:ext cx="4320480" cy="312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15600" r="15628" b="1200"/>
          <a:stretch/>
        </p:blipFill>
        <p:spPr>
          <a:xfrm>
            <a:off x="4572000" y="3501328"/>
            <a:ext cx="4248472" cy="335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143140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Недостаточно владеть премудростью,</a:t>
            </a: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нужно также уметь пользоваться ею.</a:t>
            </a:r>
            <a: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Цицерон</a:t>
            </a:r>
            <a:r>
              <a:rPr lang="ru-RU" dirty="0" smtClean="0">
                <a:solidFill>
                  <a:srgbClr val="000000"/>
                </a:solidFill>
                <a:latin typeface="Roboto"/>
                <a:ea typeface="Times New Roman"/>
                <a:cs typeface="Times New Roman"/>
              </a:rPr>
              <a:t>.</a:t>
            </a:r>
            <a:r>
              <a:rPr lang="ru-RU" sz="4400" dirty="0" smtClean="0">
                <a:ea typeface="Calibri"/>
                <a:cs typeface="Times New Roman"/>
              </a:rPr>
              <a:t/>
            </a:r>
            <a:br>
              <a:rPr lang="ru-RU" sz="44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Это позволит  показать учащимся значимость биологических знаний, возможность их применения в жизни для сохранения здоровья, адекватного взаимодействия с окружающей средой, подготовить правильно использовать в практической ситуации усвоенные знания и эффективно применять в процессе социальной адаптации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 истории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Термин «функциональная грамотность» (от греч. </a:t>
            </a:r>
            <a:r>
              <a:rPr lang="ru-RU" b="1" dirty="0" err="1" smtClean="0"/>
              <a:t>grammata</a:t>
            </a:r>
            <a:r>
              <a:rPr lang="ru-RU" b="1" dirty="0" smtClean="0"/>
              <a:t> – чтение и письмо) был предложен и введен в научный и практический оборот ЮНЕСКО в 1957 г. и предполагал совокупность умений читать и писать для использования в повседневной жизни и решения житейских проблем.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Новый словарь методических терминов и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«ФУНКЦИОНАЛЬНАЯ ГРАМОТНОСТЬ. </a:t>
            </a:r>
            <a:r>
              <a:rPr lang="ru-RU" sz="1800" b="1" dirty="0" smtClean="0"/>
              <a:t>Способность человека вступать в отношения с внешней средой и максимально быстро адаптироваться и функционировать в ней. В отличие от элементарной грамотности как способности личности читать, понимать, составлять короткие тексты и осуществлять простейшие арифметические действия, Функциональная грамотность есть уровень знаний, умений и навыков, обеспечивающий</a:t>
            </a:r>
            <a:br>
              <a:rPr lang="ru-RU" sz="1800" b="1" dirty="0" smtClean="0"/>
            </a:br>
            <a:r>
              <a:rPr lang="ru-RU" sz="1800" b="1" dirty="0" smtClean="0"/>
              <a:t>нормальное функционирование личности в системе социальных</a:t>
            </a:r>
            <a:br>
              <a:rPr lang="ru-RU" sz="1800" b="1" dirty="0" smtClean="0"/>
            </a:br>
            <a:r>
              <a:rPr lang="ru-RU" sz="1800" b="1" dirty="0" smtClean="0"/>
              <a:t>отношений, который считается минимально необходимым для</a:t>
            </a:r>
            <a:br>
              <a:rPr lang="ru-RU" sz="1800" b="1" dirty="0" smtClean="0"/>
            </a:br>
            <a:r>
              <a:rPr lang="ru-RU" sz="1800" b="1" dirty="0" smtClean="0"/>
              <a:t>осуществления жизнедеятельности личности в конкретной культурной среде» </a:t>
            </a:r>
            <a:br>
              <a:rPr lang="ru-RU" sz="1800" b="1" dirty="0" smtClean="0"/>
            </a:br>
            <a:r>
              <a:rPr lang="ru-RU" sz="1800" b="1" dirty="0" smtClean="0"/>
              <a:t>[Азимов Э. Г., Щукин А. Н. Новый словарь методических терминов </a:t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– </a:t>
            </a:r>
            <a:r>
              <a:rPr lang="ru-RU" b="1" dirty="0" smtClean="0">
                <a:solidFill>
                  <a:srgbClr val="FF0000"/>
                </a:solidFill>
              </a:rPr>
              <a:t>Совокупность знаний и умений, позволяющих человеку успешно адаптироваться </a:t>
            </a:r>
            <a:r>
              <a:rPr lang="ru-RU" b="1" dirty="0" smtClean="0"/>
              <a:t>к современным условиям, умение учиться на протяжении всей жизни.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Знания и умения, </a:t>
            </a:r>
            <a:r>
              <a:rPr lang="ru-RU" b="1" dirty="0" smtClean="0"/>
              <a:t>необходимые для самореализации в современном обществе.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9144000" y="5715015"/>
            <a:ext cx="785850" cy="6397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ФУНКЦИОНАЛЬНАЯ ГРАМОТНОСТЬ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ОБНОВЛЁННЫХ ФГОС НОО И ООО (С 1 СЕНТЯБРЯ 2022 Г.)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929330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 ФГОС </a:t>
            </a:r>
            <a:r>
              <a:rPr lang="ru-RU" sz="2000" b="1" dirty="0" err="1" smtClean="0"/>
              <a:t>подчѐркивает </a:t>
            </a:r>
            <a:r>
              <a:rPr lang="ru-RU" sz="2000" b="1" dirty="0" smtClean="0"/>
              <a:t>актуальность понятия </a:t>
            </a:r>
            <a:r>
              <a:rPr lang="ru-RU" sz="2000" b="1" dirty="0" smtClean="0">
                <a:solidFill>
                  <a:srgbClr val="FF0000"/>
                </a:solidFill>
              </a:rPr>
              <a:t>«функциональная грамотность» </a:t>
            </a:r>
            <a:r>
              <a:rPr lang="ru-RU" sz="2000" b="1" dirty="0" smtClean="0"/>
              <a:t>и определяет, его как способность использования приобретаемых в жизни знаний, умений и навыков для решения жизненных задач в различных сферах человеческой деятельности. В федеральном компоненте государственного стандарта общего образования среди прочих направлений модернизации общего образования выделяется задача </a:t>
            </a:r>
            <a:r>
              <a:rPr lang="ru-RU" sz="2000" b="1" dirty="0" smtClean="0">
                <a:solidFill>
                  <a:srgbClr val="FF0000"/>
                </a:solidFill>
              </a:rPr>
              <a:t>«формирования ключевых компетенций – готовности учащихся использовать усвоенные знания, умения и способы деятельности в реальной жизни для решения практических задач». </a:t>
            </a:r>
            <a:r>
              <a:rPr lang="ru-RU" sz="2000" b="1" dirty="0" smtClean="0"/>
              <a:t>Кроме того, отмечается, что одним из базовых требований к содержанию образования, на ступени основного общего образования </a:t>
            </a:r>
            <a:r>
              <a:rPr lang="ru-RU" sz="2000" b="1" dirty="0" smtClean="0">
                <a:solidFill>
                  <a:srgbClr val="FF0000"/>
                </a:solidFill>
              </a:rPr>
              <a:t>«…является достижение выпускниками уровня функциональной грамотности, необходимой в современном обществе, как по математическому и естественнонаучному, так и социально-культурному направлениям».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Развитие функциональной грамотности требование современного образования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Светлана\Desktop\111c3c1a2a39b68089646ae0460273ce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64"/>
            <a:ext cx="8329642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Функциональные качества личности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1  Инициативность</a:t>
            </a:r>
          </a:p>
          <a:p>
            <a:pPr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2. Находить нестандартные решения</a:t>
            </a:r>
          </a:p>
          <a:p>
            <a:pPr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3. Способность  творчески мыслить</a:t>
            </a:r>
          </a:p>
          <a:p>
            <a:pPr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4. Выбирать профессиональный путь</a:t>
            </a:r>
          </a:p>
          <a:p>
            <a:pPr>
              <a:buNone/>
            </a:pPr>
            <a:r>
              <a:rPr lang="ru-RU" altLang="ru-RU" sz="2800" b="1" dirty="0" smtClean="0">
                <a:latin typeface="Times New Roman" pitchFamily="18" charset="0"/>
              </a:rPr>
              <a:t>5. Готовность обучаться в течение всей жизни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1259</Words>
  <Application>Microsoft Office PowerPoint</Application>
  <PresentationFormat>Экран (4:3)</PresentationFormat>
  <Paragraphs>120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Constantia</vt:lpstr>
      <vt:lpstr>Roboto</vt:lpstr>
      <vt:lpstr>Times New Roman</vt:lpstr>
      <vt:lpstr>Wingdings</vt:lpstr>
      <vt:lpstr>Wingdings 2</vt:lpstr>
      <vt:lpstr>Поток</vt:lpstr>
      <vt:lpstr> Формирование функциональной грамотности на уроках биологии как одно из условий обучения по обновленным ФГОС СОО и ООО.</vt:lpstr>
      <vt:lpstr>Низкий уровень функциональной грамотности</vt:lpstr>
      <vt:lpstr>Правительству Российской Федерации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 (Указ Президента Российской Федерации № 204 от 07.05.2018: 07.05.2018 г.). </vt:lpstr>
      <vt:lpstr>Из истории</vt:lpstr>
      <vt:lpstr>Новый словарь методических терминов и понятий</vt:lpstr>
      <vt:lpstr>Функциональная грамотность</vt:lpstr>
      <vt:lpstr>ФУНКЦИОНАЛЬНАЯ ГРАМОТНОСТЬ В ОБНОВЛЁННЫХ ФГОС НОО И ООО (С 1 СЕНТЯБРЯ 2022 Г.) </vt:lpstr>
      <vt:lpstr>Развитие функциональной грамотности требование современного образования</vt:lpstr>
      <vt:lpstr>Функциональные качества личности</vt:lpstr>
      <vt:lpstr>                                                                                                                                                                  Функциональная грамотность, согласно методологии PISA (Programmefor International Students Assessment), представляет собой способности применять знания, полученные в ходе обучения, для решения различных учебных и практических задач . </vt:lpstr>
      <vt:lpstr>Оценка естественно-научной грамотности</vt:lpstr>
      <vt:lpstr>Естественно - научная грамотность</vt:lpstr>
      <vt:lpstr>Компетенции естественно - научной грамотности</vt:lpstr>
      <vt:lpstr>  Требования ФГОС ООО к образовательным результатам </vt:lpstr>
      <vt:lpstr>Требования ФГОС ООО к образовательным результатам</vt:lpstr>
      <vt:lpstr>Ведущее место биологии</vt:lpstr>
      <vt:lpstr>Как осуществит процесс формирования естественнонаучной грамотности?</vt:lpstr>
      <vt:lpstr> Для реализации требований ФГОС выделяем наиболее эффективные и актуальные педагогические технологии формирования естественнонаучной грамотности</vt:lpstr>
      <vt:lpstr>Виды деятельности учащихся на уроке при формировании ФГ. </vt:lpstr>
      <vt:lpstr>Ресурсы по формированию и оценке функциональной грамотности</vt:lpstr>
      <vt:lpstr>Ресурсы по формированию и оценке функциональной грамотности</vt:lpstr>
      <vt:lpstr>Целостность урочной и внеурочной формы образовательной деятельности учащихся</vt:lpstr>
      <vt:lpstr>Вывод</vt:lpstr>
      <vt:lpstr>Рекомендации</vt:lpstr>
      <vt:lpstr> Из опыта</vt:lpstr>
      <vt:lpstr>Проекты. Опыты. Эксперименты. </vt:lpstr>
      <vt:lpstr>Презентация PowerPoint</vt:lpstr>
      <vt:lpstr>Практико-ориентированные задачи</vt:lpstr>
      <vt:lpstr>Презентация PowerPoint</vt:lpstr>
      <vt:lpstr>«Юный эколог»</vt:lpstr>
      <vt:lpstr>Недостаточно владеть премудростью, нужно также уметь пользоваться ею. Цицерон.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</cp:lastModifiedBy>
  <cp:revision>89</cp:revision>
  <dcterms:created xsi:type="dcterms:W3CDTF">2022-12-10T05:52:28Z</dcterms:created>
  <dcterms:modified xsi:type="dcterms:W3CDTF">2023-04-08T12:10:15Z</dcterms:modified>
</cp:coreProperties>
</file>